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1" r:id="rId4"/>
    <p:sldId id="290" r:id="rId5"/>
    <p:sldId id="302" r:id="rId6"/>
    <p:sldId id="303" r:id="rId7"/>
    <p:sldId id="307" r:id="rId8"/>
    <p:sldId id="305" r:id="rId9"/>
    <p:sldId id="277" r:id="rId10"/>
    <p:sldId id="276" r:id="rId11"/>
    <p:sldId id="274" r:id="rId12"/>
    <p:sldId id="273" r:id="rId13"/>
    <p:sldId id="286" r:id="rId14"/>
    <p:sldId id="285" r:id="rId15"/>
    <p:sldId id="280" r:id="rId16"/>
    <p:sldId id="279" r:id="rId1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4" autoAdjust="0"/>
    <p:restoredTop sz="94660"/>
  </p:normalViewPr>
  <p:slideViewPr>
    <p:cSldViewPr snapToGrid="0">
      <p:cViewPr varScale="1">
        <p:scale>
          <a:sx n="131" d="100"/>
          <a:sy n="131" d="100"/>
        </p:scale>
        <p:origin x="4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0D591-A1D7-421E-A3BC-07A881459FAE}" type="datetimeFigureOut">
              <a:rPr lang="de-CH" smtClean="0"/>
              <a:t>30.01.21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B85AB-B78F-4E8C-AE02-DC690D3C0ED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51668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0D591-A1D7-421E-A3BC-07A881459FAE}" type="datetimeFigureOut">
              <a:rPr lang="de-CH" smtClean="0"/>
              <a:t>30.01.21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B85AB-B78F-4E8C-AE02-DC690D3C0ED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86697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0D591-A1D7-421E-A3BC-07A881459FAE}" type="datetimeFigureOut">
              <a:rPr lang="de-CH" smtClean="0"/>
              <a:t>30.01.21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B85AB-B78F-4E8C-AE02-DC690D3C0ED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82089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0D591-A1D7-421E-A3BC-07A881459FAE}" type="datetimeFigureOut">
              <a:rPr lang="de-CH" smtClean="0"/>
              <a:t>30.01.21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B85AB-B78F-4E8C-AE02-DC690D3C0ED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30509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0D591-A1D7-421E-A3BC-07A881459FAE}" type="datetimeFigureOut">
              <a:rPr lang="de-CH" smtClean="0"/>
              <a:t>30.01.21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B85AB-B78F-4E8C-AE02-DC690D3C0ED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66750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0D591-A1D7-421E-A3BC-07A881459FAE}" type="datetimeFigureOut">
              <a:rPr lang="de-CH" smtClean="0"/>
              <a:t>30.01.21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B85AB-B78F-4E8C-AE02-DC690D3C0ED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96546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0D591-A1D7-421E-A3BC-07A881459FAE}" type="datetimeFigureOut">
              <a:rPr lang="de-CH" smtClean="0"/>
              <a:t>30.01.21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B85AB-B78F-4E8C-AE02-DC690D3C0ED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37154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0D591-A1D7-421E-A3BC-07A881459FAE}" type="datetimeFigureOut">
              <a:rPr lang="de-CH" smtClean="0"/>
              <a:t>30.01.21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B85AB-B78F-4E8C-AE02-DC690D3C0ED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86203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0D591-A1D7-421E-A3BC-07A881459FAE}" type="datetimeFigureOut">
              <a:rPr lang="de-CH" smtClean="0"/>
              <a:t>30.01.21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B85AB-B78F-4E8C-AE02-DC690D3C0ED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3586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0D591-A1D7-421E-A3BC-07A881459FAE}" type="datetimeFigureOut">
              <a:rPr lang="de-CH" smtClean="0"/>
              <a:t>30.01.21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B85AB-B78F-4E8C-AE02-DC690D3C0ED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79364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0D591-A1D7-421E-A3BC-07A881459FAE}" type="datetimeFigureOut">
              <a:rPr lang="de-CH" smtClean="0"/>
              <a:t>30.01.21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B85AB-B78F-4E8C-AE02-DC690D3C0ED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68766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0D591-A1D7-421E-A3BC-07A881459FAE}" type="datetimeFigureOut">
              <a:rPr lang="de-CH" smtClean="0"/>
              <a:t>30.01.21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B85AB-B78F-4E8C-AE02-DC690D3C0ED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76942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9.jpe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6" Type="http://schemas.openxmlformats.org/officeDocument/2006/relationships/image" Target="../media/image35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5.jpg"/><Relationship Id="rId6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8.jpg"/><Relationship Id="rId5" Type="http://schemas.openxmlformats.org/officeDocument/2006/relationships/image" Target="../media/image9.jpg"/><Relationship Id="rId6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2.jpg"/><Relationship Id="rId5" Type="http://schemas.openxmlformats.org/officeDocument/2006/relationships/image" Target="../media/image13.jpg"/><Relationship Id="rId6" Type="http://schemas.openxmlformats.org/officeDocument/2006/relationships/image" Target="../media/image14.jpg"/><Relationship Id="rId7" Type="http://schemas.openxmlformats.org/officeDocument/2006/relationships/image" Target="../media/image15.png"/><Relationship Id="rId8" Type="http://schemas.openxmlformats.org/officeDocument/2006/relationships/image" Target="../media/image16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7.jpg"/><Relationship Id="rId5" Type="http://schemas.openxmlformats.org/officeDocument/2006/relationships/image" Target="../media/image18.jpg"/><Relationship Id="rId6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1.jpg"/><Relationship Id="rId5" Type="http://schemas.openxmlformats.org/officeDocument/2006/relationships/image" Target="../media/image22.jp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05375"/>
          </a:xfrm>
        </p:spPr>
        <p:txBody>
          <a:bodyPr/>
          <a:lstStyle/>
          <a:p>
            <a:r>
              <a:rPr lang="de-CH" dirty="0">
                <a:latin typeface="Algerian" panose="04020705040A02060702" pitchFamily="82" charset="0"/>
              </a:rPr>
              <a:t>SEVENTEEN DRAMS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2327153"/>
            <a:ext cx="9144000" cy="1655762"/>
          </a:xfrm>
        </p:spPr>
        <p:txBody>
          <a:bodyPr>
            <a:noAutofit/>
          </a:bodyPr>
          <a:lstStyle/>
          <a:p>
            <a:r>
              <a:rPr lang="de-CH" sz="5200" dirty="0">
                <a:latin typeface="Algerian" panose="04020705040A02060702" pitchFamily="82" charset="0"/>
              </a:rPr>
              <a:t>ONLINE TASTING 8. Dez 2020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394" y="1174069"/>
            <a:ext cx="1279176" cy="90196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1210" y="1174069"/>
            <a:ext cx="1274174" cy="902286"/>
          </a:xfrm>
          <a:prstGeom prst="rect">
            <a:avLst/>
          </a:prstGeom>
        </p:spPr>
      </p:pic>
      <p:pic>
        <p:nvPicPr>
          <p:cNvPr id="8" name="Grafik 7" descr="Ein Bild, das Flasche, Tisch, drinnen, Wein enthält.&#10;&#10;Automatisch generierte Beschreibung">
            <a:extLst>
              <a:ext uri="{FF2B5EF4-FFF2-40B4-BE49-F238E27FC236}">
                <a16:creationId xmlns:a16="http://schemas.microsoft.com/office/drawing/2014/main" xmlns="" id="{3E64D8AF-8B76-40C1-8A59-7F0E401095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0" b="10704"/>
          <a:stretch/>
        </p:blipFill>
        <p:spPr>
          <a:xfrm>
            <a:off x="2931412" y="3138636"/>
            <a:ext cx="6321075" cy="361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9959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05375"/>
          </a:xfrm>
        </p:spPr>
        <p:txBody>
          <a:bodyPr/>
          <a:lstStyle/>
          <a:p>
            <a:r>
              <a:rPr lang="de-CH" dirty="0">
                <a:latin typeface="Algerian" panose="04020705040A02060702" pitchFamily="82" charset="0"/>
              </a:rPr>
              <a:t>SEVENTEEN DRAMS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914400" y="2179444"/>
            <a:ext cx="10270836" cy="1655762"/>
          </a:xfrm>
        </p:spPr>
        <p:txBody>
          <a:bodyPr>
            <a:noAutofit/>
          </a:bodyPr>
          <a:lstStyle/>
          <a:p>
            <a:r>
              <a:rPr lang="de-CH" sz="3800" dirty="0" err="1">
                <a:latin typeface="Algerian" panose="04020705040A02060702" pitchFamily="82" charset="0"/>
              </a:rPr>
              <a:t>Dalwhinnie</a:t>
            </a:r>
            <a:r>
              <a:rPr lang="de-CH" sz="3800" dirty="0">
                <a:latin typeface="Algerian" panose="04020705040A02060702" pitchFamily="82" charset="0"/>
              </a:rPr>
              <a:t> 30yo 54.7%                        </a:t>
            </a:r>
            <a:r>
              <a:rPr lang="de-CH" sz="3800" dirty="0" err="1">
                <a:latin typeface="Algerian" panose="04020705040A02060702" pitchFamily="82" charset="0"/>
              </a:rPr>
              <a:t>special</a:t>
            </a:r>
            <a:r>
              <a:rPr lang="de-CH" sz="3800" dirty="0">
                <a:latin typeface="Algerian" panose="04020705040A02060702" pitchFamily="82" charset="0"/>
              </a:rPr>
              <a:t> release 2019 1 0f 7’586 </a:t>
            </a:r>
            <a:r>
              <a:rPr lang="de-CH" sz="3800" dirty="0" err="1">
                <a:latin typeface="Algerian" panose="04020705040A02060702" pitchFamily="82" charset="0"/>
              </a:rPr>
              <a:t>bottles</a:t>
            </a:r>
            <a:r>
              <a:rPr lang="de-CH" sz="3800" dirty="0">
                <a:latin typeface="Algerian" panose="04020705040A02060702" pitchFamily="82" charset="0"/>
              </a:rPr>
              <a:t> </a:t>
            </a:r>
            <a:r>
              <a:rPr lang="de-CH" sz="3800" dirty="0" err="1">
                <a:latin typeface="Algerian" panose="04020705040A02060702" pitchFamily="82" charset="0"/>
              </a:rPr>
              <a:t>bottles</a:t>
            </a:r>
            <a:endParaRPr lang="de-CH" sz="3800" dirty="0">
              <a:latin typeface="Algerian" panose="04020705040A02060702" pitchFamily="82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394" y="1174069"/>
            <a:ext cx="1279176" cy="90196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1210" y="1174069"/>
            <a:ext cx="1274174" cy="902286"/>
          </a:xfrm>
          <a:prstGeom prst="rect">
            <a:avLst/>
          </a:prstGeom>
        </p:spPr>
      </p:pic>
      <p:pic>
        <p:nvPicPr>
          <p:cNvPr id="10" name="Grafik 9" descr="Ein Bild, das Tisch, Flasche, aus Holz, sitzend enthält.&#10;&#10;Automatisch generierte Beschreibung">
            <a:extLst>
              <a:ext uri="{FF2B5EF4-FFF2-40B4-BE49-F238E27FC236}">
                <a16:creationId xmlns:a16="http://schemas.microsoft.com/office/drawing/2014/main" xmlns="" id="{A861E972-5A98-4663-BC6F-2F5D37F841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363" y="3197887"/>
            <a:ext cx="4857310" cy="364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845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05375"/>
          </a:xfrm>
        </p:spPr>
        <p:txBody>
          <a:bodyPr/>
          <a:lstStyle/>
          <a:p>
            <a:r>
              <a:rPr lang="de-CH" dirty="0">
                <a:latin typeface="Algerian" panose="04020705040A02060702" pitchFamily="82" charset="0"/>
              </a:rPr>
              <a:t>SEVENTEEN DRAMS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2221649"/>
            <a:ext cx="9144000" cy="1655762"/>
          </a:xfrm>
        </p:spPr>
        <p:txBody>
          <a:bodyPr>
            <a:noAutofit/>
          </a:bodyPr>
          <a:lstStyle/>
          <a:p>
            <a:r>
              <a:rPr lang="de-CH" sz="3800" dirty="0" err="1">
                <a:latin typeface="Algerian" panose="04020705040A02060702" pitchFamily="82" charset="0"/>
              </a:rPr>
              <a:t>bruichladdich</a:t>
            </a:r>
            <a:r>
              <a:rPr lang="de-CH" sz="3800" dirty="0">
                <a:latin typeface="Algerian" panose="04020705040A02060702" pitchFamily="82" charset="0"/>
              </a:rPr>
              <a:t> </a:t>
            </a:r>
            <a:r>
              <a:rPr lang="de-CH" sz="3800" dirty="0" err="1">
                <a:latin typeface="Algerian" panose="04020705040A02060702" pitchFamily="82" charset="0"/>
              </a:rPr>
              <a:t>Estd</a:t>
            </a:r>
            <a:r>
              <a:rPr lang="de-CH" sz="3800" dirty="0">
                <a:latin typeface="Algerian" panose="04020705040A02060702" pitchFamily="82" charset="0"/>
              </a:rPr>
              <a:t>. 1881                Isle of </a:t>
            </a:r>
            <a:r>
              <a:rPr lang="de-CH" sz="3800" dirty="0" err="1">
                <a:latin typeface="Algerian" panose="04020705040A02060702" pitchFamily="82" charset="0"/>
              </a:rPr>
              <a:t>islay</a:t>
            </a:r>
            <a:endParaRPr lang="de-CH" sz="3800" dirty="0">
              <a:latin typeface="Algerian" panose="04020705040A02060702" pitchFamily="82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394" y="1174069"/>
            <a:ext cx="1279176" cy="90196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1210" y="1174069"/>
            <a:ext cx="1274174" cy="902286"/>
          </a:xfrm>
          <a:prstGeom prst="rect">
            <a:avLst/>
          </a:prstGeom>
        </p:spPr>
      </p:pic>
      <p:pic>
        <p:nvPicPr>
          <p:cNvPr id="9" name="Grafik 8" descr="Ein Bild, das draußen, Gebäude, Straße, LKW enthält.&#10;&#10;Automatisch generierte Beschreibung">
            <a:extLst>
              <a:ext uri="{FF2B5EF4-FFF2-40B4-BE49-F238E27FC236}">
                <a16:creationId xmlns:a16="http://schemas.microsoft.com/office/drawing/2014/main" xmlns="" id="{6E1C3631-9F85-47B2-862D-C250C5FBFA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502" y="3451202"/>
            <a:ext cx="4032578" cy="3011987"/>
          </a:xfrm>
          <a:prstGeom prst="rect">
            <a:avLst/>
          </a:prstGeom>
        </p:spPr>
      </p:pic>
      <p:pic>
        <p:nvPicPr>
          <p:cNvPr id="11" name="Grafik 10" descr="Ein Bild, das Gras, draußen, Straße, Gebäude enthält.&#10;&#10;Automatisch generierte Beschreibung">
            <a:extLst>
              <a:ext uri="{FF2B5EF4-FFF2-40B4-BE49-F238E27FC236}">
                <a16:creationId xmlns:a16="http://schemas.microsoft.com/office/drawing/2014/main" xmlns="" id="{5EA91603-6A51-4E97-AACE-D75969215E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7" y="3467583"/>
            <a:ext cx="3972297" cy="297922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xmlns="" id="{8CC420FC-C6C3-4567-9E03-3B26E2DAAD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0151" y="3877411"/>
            <a:ext cx="3851565" cy="212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1391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05375"/>
          </a:xfrm>
        </p:spPr>
        <p:txBody>
          <a:bodyPr/>
          <a:lstStyle/>
          <a:p>
            <a:r>
              <a:rPr lang="de-CH" dirty="0">
                <a:latin typeface="Algerian" panose="04020705040A02060702" pitchFamily="82" charset="0"/>
              </a:rPr>
              <a:t>SEVENTEEN DRAMS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2179444"/>
            <a:ext cx="9144000" cy="1655762"/>
          </a:xfrm>
        </p:spPr>
        <p:txBody>
          <a:bodyPr>
            <a:noAutofit/>
          </a:bodyPr>
          <a:lstStyle/>
          <a:p>
            <a:r>
              <a:rPr lang="de-CH" sz="3800" dirty="0" err="1">
                <a:latin typeface="Algerian" panose="04020705040A02060702" pitchFamily="82" charset="0"/>
              </a:rPr>
              <a:t>Bruichladdich</a:t>
            </a:r>
            <a:r>
              <a:rPr lang="de-CH" sz="3800" dirty="0">
                <a:latin typeface="Algerian" panose="04020705040A02060702" pitchFamily="82" charset="0"/>
              </a:rPr>
              <a:t> 15yo                   </a:t>
            </a:r>
            <a:r>
              <a:rPr lang="de-CH" sz="3800" dirty="0" err="1">
                <a:latin typeface="Algerian" panose="04020705040A02060702" pitchFamily="82" charset="0"/>
              </a:rPr>
              <a:t>bottled</a:t>
            </a:r>
            <a:r>
              <a:rPr lang="de-CH" sz="3800" dirty="0">
                <a:latin typeface="Algerian" panose="04020705040A02060702" pitchFamily="82" charset="0"/>
              </a:rPr>
              <a:t> in </a:t>
            </a:r>
            <a:r>
              <a:rPr lang="de-CH" sz="3800" dirty="0" err="1">
                <a:latin typeface="Algerian" panose="04020705040A02060702" pitchFamily="82" charset="0"/>
              </a:rPr>
              <a:t>the</a:t>
            </a:r>
            <a:r>
              <a:rPr lang="de-CH" sz="3800" dirty="0">
                <a:latin typeface="Algerian" panose="04020705040A02060702" pitchFamily="82" charset="0"/>
              </a:rPr>
              <a:t> 90’s 43%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394" y="1174069"/>
            <a:ext cx="1279176" cy="90196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1210" y="1174069"/>
            <a:ext cx="1274174" cy="902286"/>
          </a:xfrm>
          <a:prstGeom prst="rect">
            <a:avLst/>
          </a:prstGeom>
        </p:spPr>
      </p:pic>
      <p:pic>
        <p:nvPicPr>
          <p:cNvPr id="8" name="Grafik 7" descr="Ein Bild, das Flasche, Tisch, drinnen, sitzend enthält.&#10;&#10;Automatisch generierte Beschreibung">
            <a:extLst>
              <a:ext uri="{FF2B5EF4-FFF2-40B4-BE49-F238E27FC236}">
                <a16:creationId xmlns:a16="http://schemas.microsoft.com/office/drawing/2014/main" xmlns="" id="{45D36164-4BC4-4C38-9D7C-CAEA8DA6AB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139" y="3241964"/>
            <a:ext cx="4796752" cy="359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2384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05375"/>
          </a:xfrm>
        </p:spPr>
        <p:txBody>
          <a:bodyPr/>
          <a:lstStyle/>
          <a:p>
            <a:r>
              <a:rPr lang="de-CH" dirty="0">
                <a:latin typeface="Algerian" panose="04020705040A02060702" pitchFamily="82" charset="0"/>
              </a:rPr>
              <a:t>SEVENTEEN DRAMS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2221649"/>
            <a:ext cx="9144000" cy="1655762"/>
          </a:xfrm>
        </p:spPr>
        <p:txBody>
          <a:bodyPr>
            <a:noAutofit/>
          </a:bodyPr>
          <a:lstStyle/>
          <a:p>
            <a:r>
              <a:rPr lang="de-CH" sz="3800" dirty="0" err="1">
                <a:latin typeface="Algerian" panose="04020705040A02060702" pitchFamily="82" charset="0"/>
              </a:rPr>
              <a:t>bruichladdich</a:t>
            </a:r>
            <a:r>
              <a:rPr lang="de-CH" sz="3800" dirty="0">
                <a:latin typeface="Algerian" panose="04020705040A02060702" pitchFamily="82" charset="0"/>
              </a:rPr>
              <a:t> </a:t>
            </a:r>
            <a:r>
              <a:rPr lang="de-CH" sz="3800" dirty="0" err="1">
                <a:latin typeface="Algerian" panose="04020705040A02060702" pitchFamily="82" charset="0"/>
              </a:rPr>
              <a:t>Estd</a:t>
            </a:r>
            <a:r>
              <a:rPr lang="de-CH" sz="3800" dirty="0">
                <a:latin typeface="Algerian" panose="04020705040A02060702" pitchFamily="82" charset="0"/>
              </a:rPr>
              <a:t>. 1881</a:t>
            </a:r>
          </a:p>
          <a:p>
            <a:r>
              <a:rPr lang="de-CH" sz="3800" dirty="0">
                <a:latin typeface="Algerian" panose="04020705040A02060702" pitchFamily="82" charset="0"/>
              </a:rPr>
              <a:t>Isle of </a:t>
            </a:r>
            <a:r>
              <a:rPr lang="de-CH" sz="3800" dirty="0" err="1">
                <a:latin typeface="Algerian" panose="04020705040A02060702" pitchFamily="82" charset="0"/>
              </a:rPr>
              <a:t>islay</a:t>
            </a:r>
            <a:endParaRPr lang="de-CH" sz="3800" dirty="0">
              <a:latin typeface="Algerian" panose="04020705040A02060702" pitchFamily="82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394" y="1174069"/>
            <a:ext cx="1279176" cy="90196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1210" y="1174069"/>
            <a:ext cx="1274174" cy="90228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4128" y="3645570"/>
            <a:ext cx="4407877" cy="293858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9479DE7B-4AF6-4C2E-8916-FCE22FE2FF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6740" y="3429000"/>
            <a:ext cx="2518519" cy="335305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F598189D-010C-4D41-8BEC-F53F6DB532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461" y="3877411"/>
            <a:ext cx="4125230" cy="194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1745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05375"/>
          </a:xfrm>
        </p:spPr>
        <p:txBody>
          <a:bodyPr/>
          <a:lstStyle/>
          <a:p>
            <a:r>
              <a:rPr lang="de-CH" dirty="0">
                <a:latin typeface="Algerian" panose="04020705040A02060702" pitchFamily="82" charset="0"/>
              </a:rPr>
              <a:t>SEVENTEEN DRAMS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1993" y="2179444"/>
            <a:ext cx="12073180" cy="1655762"/>
          </a:xfrm>
        </p:spPr>
        <p:txBody>
          <a:bodyPr>
            <a:noAutofit/>
          </a:bodyPr>
          <a:lstStyle/>
          <a:p>
            <a:r>
              <a:rPr lang="de-CH" sz="3800" dirty="0" err="1">
                <a:latin typeface="Algerian" panose="04020705040A02060702" pitchFamily="82" charset="0"/>
              </a:rPr>
              <a:t>Bruichladdich</a:t>
            </a:r>
            <a:r>
              <a:rPr lang="de-CH" sz="3800" dirty="0">
                <a:latin typeface="Algerian" panose="04020705040A02060702" pitchFamily="82" charset="0"/>
              </a:rPr>
              <a:t> 1oy 43%                                           </a:t>
            </a:r>
            <a:r>
              <a:rPr lang="de-CH" sz="3800" dirty="0" err="1">
                <a:latin typeface="Algerian" panose="04020705040A02060702" pitchFamily="82" charset="0"/>
              </a:rPr>
              <a:t>blue</a:t>
            </a:r>
            <a:r>
              <a:rPr lang="de-CH" sz="3800" dirty="0">
                <a:latin typeface="Algerian" panose="04020705040A02060702" pitchFamily="82" charset="0"/>
              </a:rPr>
              <a:t> </a:t>
            </a:r>
            <a:r>
              <a:rPr lang="de-CH" sz="3800" dirty="0" err="1">
                <a:latin typeface="Algerian" panose="04020705040A02060702" pitchFamily="82" charset="0"/>
              </a:rPr>
              <a:t>ceramic</a:t>
            </a:r>
            <a:r>
              <a:rPr lang="de-CH" sz="3800" dirty="0">
                <a:latin typeface="Algerian" panose="04020705040A02060702" pitchFamily="82" charset="0"/>
              </a:rPr>
              <a:t> </a:t>
            </a:r>
            <a:r>
              <a:rPr lang="de-CH" sz="3800" dirty="0" err="1">
                <a:latin typeface="Algerian" panose="04020705040A02060702" pitchFamily="82" charset="0"/>
              </a:rPr>
              <a:t>decanter</a:t>
            </a:r>
            <a:r>
              <a:rPr lang="de-CH" sz="3800" dirty="0">
                <a:latin typeface="Algerian" panose="04020705040A02060702" pitchFamily="82" charset="0"/>
              </a:rPr>
              <a:t> </a:t>
            </a:r>
            <a:r>
              <a:rPr lang="de-CH" sz="3800" dirty="0" err="1">
                <a:latin typeface="Algerian" panose="04020705040A02060702" pitchFamily="82" charset="0"/>
              </a:rPr>
              <a:t>bottled</a:t>
            </a:r>
            <a:r>
              <a:rPr lang="de-CH" sz="3800" dirty="0">
                <a:latin typeface="Algerian" panose="04020705040A02060702" pitchFamily="82" charset="0"/>
              </a:rPr>
              <a:t> in </a:t>
            </a:r>
            <a:r>
              <a:rPr lang="de-CH" sz="3800" dirty="0" err="1">
                <a:latin typeface="Algerian" panose="04020705040A02060702" pitchFamily="82" charset="0"/>
              </a:rPr>
              <a:t>the</a:t>
            </a:r>
            <a:r>
              <a:rPr lang="de-CH" sz="3800" dirty="0">
                <a:latin typeface="Algerian" panose="04020705040A02060702" pitchFamily="82" charset="0"/>
              </a:rPr>
              <a:t> 80’s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394" y="1174069"/>
            <a:ext cx="1279176" cy="90196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1210" y="1174069"/>
            <a:ext cx="1274174" cy="902286"/>
          </a:xfrm>
          <a:prstGeom prst="rect">
            <a:avLst/>
          </a:prstGeom>
        </p:spPr>
      </p:pic>
      <p:pic>
        <p:nvPicPr>
          <p:cNvPr id="8" name="Grafik 7" descr="Ein Bild, das sitzend, aus Holz, Holz, klein enthält.&#10;&#10;Automatisch generierte Beschreibung">
            <a:extLst>
              <a:ext uri="{FF2B5EF4-FFF2-40B4-BE49-F238E27FC236}">
                <a16:creationId xmlns:a16="http://schemas.microsoft.com/office/drawing/2014/main" xmlns="" id="{E9C047CF-FFF7-41F4-AEDD-77E7853CEC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200" y="3232727"/>
            <a:ext cx="4747491" cy="356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5462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05375"/>
          </a:xfrm>
        </p:spPr>
        <p:txBody>
          <a:bodyPr/>
          <a:lstStyle/>
          <a:p>
            <a:r>
              <a:rPr lang="de-CH" dirty="0">
                <a:latin typeface="Algerian" panose="04020705040A02060702" pitchFamily="82" charset="0"/>
              </a:rPr>
              <a:t>SEVENTEEN DRAMS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2221649"/>
            <a:ext cx="9144000" cy="1655762"/>
          </a:xfrm>
        </p:spPr>
        <p:txBody>
          <a:bodyPr>
            <a:noAutofit/>
          </a:bodyPr>
          <a:lstStyle/>
          <a:p>
            <a:r>
              <a:rPr lang="de-CH" sz="3800" dirty="0" err="1">
                <a:latin typeface="Algerian" panose="04020705040A02060702" pitchFamily="82" charset="0"/>
              </a:rPr>
              <a:t>lagavulin</a:t>
            </a:r>
            <a:r>
              <a:rPr lang="de-CH" sz="3800" dirty="0">
                <a:latin typeface="Algerian" panose="04020705040A02060702" pitchFamily="82" charset="0"/>
              </a:rPr>
              <a:t> </a:t>
            </a:r>
            <a:r>
              <a:rPr lang="de-CH" sz="3800" dirty="0" err="1">
                <a:latin typeface="Algerian" panose="04020705040A02060702" pitchFamily="82" charset="0"/>
              </a:rPr>
              <a:t>Estd</a:t>
            </a:r>
            <a:r>
              <a:rPr lang="de-CH" sz="3800" dirty="0">
                <a:latin typeface="Algerian" panose="04020705040A02060702" pitchFamily="82" charset="0"/>
              </a:rPr>
              <a:t>. 1816                        Isle </a:t>
            </a:r>
            <a:r>
              <a:rPr lang="de-CH" sz="3800" dirty="0" err="1">
                <a:latin typeface="Algerian" panose="04020705040A02060702" pitchFamily="82" charset="0"/>
              </a:rPr>
              <a:t>of</a:t>
            </a:r>
            <a:r>
              <a:rPr lang="de-CH" sz="3800" dirty="0">
                <a:latin typeface="Algerian" panose="04020705040A02060702" pitchFamily="82" charset="0"/>
              </a:rPr>
              <a:t> </a:t>
            </a:r>
            <a:r>
              <a:rPr lang="de-CH" sz="3800" dirty="0" err="1">
                <a:latin typeface="Algerian" panose="04020705040A02060702" pitchFamily="82" charset="0"/>
              </a:rPr>
              <a:t>islay</a:t>
            </a:r>
            <a:endParaRPr lang="de-CH" sz="3800" dirty="0">
              <a:latin typeface="Algerian" panose="04020705040A02060702" pitchFamily="82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394" y="1174069"/>
            <a:ext cx="1279176" cy="90196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1210" y="1174069"/>
            <a:ext cx="1274174" cy="902286"/>
          </a:xfrm>
          <a:prstGeom prst="rect">
            <a:avLst/>
          </a:prstGeom>
        </p:spPr>
      </p:pic>
      <p:pic>
        <p:nvPicPr>
          <p:cNvPr id="9" name="Grafik 8" descr="Ein Bild, das draußen, Straße, Gebäude, Haus enthält.&#10;&#10;Automatisch generierte Beschreibung">
            <a:extLst>
              <a:ext uri="{FF2B5EF4-FFF2-40B4-BE49-F238E27FC236}">
                <a16:creationId xmlns:a16="http://schemas.microsoft.com/office/drawing/2014/main" xmlns="" id="{1959353A-F98B-4EF7-96A9-E94B1F07A1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704" y="3685164"/>
            <a:ext cx="3194304" cy="2133600"/>
          </a:xfrm>
          <a:prstGeom prst="rect">
            <a:avLst/>
          </a:prstGeom>
        </p:spPr>
      </p:pic>
      <p:pic>
        <p:nvPicPr>
          <p:cNvPr id="11" name="Grafik 10" descr="Ein Bild, das draußen, Wasser, Berg, Gras enthält.&#10;&#10;Automatisch generierte Beschreibung">
            <a:extLst>
              <a:ext uri="{FF2B5EF4-FFF2-40B4-BE49-F238E27FC236}">
                <a16:creationId xmlns:a16="http://schemas.microsoft.com/office/drawing/2014/main" xmlns="" id="{C51E370F-2CF1-4AA8-8DF9-1C542E5E7B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543" y="3429000"/>
            <a:ext cx="4322486" cy="2881657"/>
          </a:xfrm>
          <a:prstGeom prst="rect">
            <a:avLst/>
          </a:prstGeom>
        </p:spPr>
      </p:pic>
      <p:pic>
        <p:nvPicPr>
          <p:cNvPr id="13" name="Grafik 12" descr="Ein Bild, das draußen, Wasser, Boot, Dock enthält.&#10;&#10;Automatisch generierte Beschreibung">
            <a:extLst>
              <a:ext uri="{FF2B5EF4-FFF2-40B4-BE49-F238E27FC236}">
                <a16:creationId xmlns:a16="http://schemas.microsoft.com/office/drawing/2014/main" xmlns="" id="{430F799A-F3C0-443C-94E5-FE2C1A5C0D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2" y="3499565"/>
            <a:ext cx="4212808" cy="281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336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05375"/>
          </a:xfrm>
        </p:spPr>
        <p:txBody>
          <a:bodyPr/>
          <a:lstStyle/>
          <a:p>
            <a:r>
              <a:rPr lang="de-CH" dirty="0">
                <a:latin typeface="Algerian" panose="04020705040A02060702" pitchFamily="82" charset="0"/>
              </a:rPr>
              <a:t>SEVENTEEN DRAMS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46545" y="2179444"/>
            <a:ext cx="10538691" cy="1655762"/>
          </a:xfrm>
        </p:spPr>
        <p:txBody>
          <a:bodyPr>
            <a:noAutofit/>
          </a:bodyPr>
          <a:lstStyle/>
          <a:p>
            <a:r>
              <a:rPr lang="de-CH" sz="3800" dirty="0">
                <a:latin typeface="Algerian" panose="04020705040A02060702" pitchFamily="82" charset="0"/>
              </a:rPr>
              <a:t>Lagavulin 12yo 56.4%                          </a:t>
            </a:r>
            <a:r>
              <a:rPr lang="de-CH" sz="3800" dirty="0" err="1">
                <a:latin typeface="Algerian" panose="04020705040A02060702" pitchFamily="82" charset="0"/>
              </a:rPr>
              <a:t>special</a:t>
            </a:r>
            <a:r>
              <a:rPr lang="de-CH" sz="3800" dirty="0">
                <a:latin typeface="Algerian" panose="04020705040A02060702" pitchFamily="82" charset="0"/>
              </a:rPr>
              <a:t> release 2020 1 </a:t>
            </a:r>
            <a:r>
              <a:rPr lang="de-CH" sz="3800" dirty="0" err="1">
                <a:latin typeface="Algerian" panose="04020705040A02060702" pitchFamily="82" charset="0"/>
              </a:rPr>
              <a:t>of</a:t>
            </a:r>
            <a:r>
              <a:rPr lang="de-CH" sz="3800" dirty="0">
                <a:latin typeface="Algerian" panose="04020705040A02060702" pitchFamily="82" charset="0"/>
              </a:rPr>
              <a:t> 60’762 </a:t>
            </a:r>
            <a:r>
              <a:rPr lang="de-CH" sz="3800" dirty="0" err="1">
                <a:latin typeface="Algerian" panose="04020705040A02060702" pitchFamily="82" charset="0"/>
              </a:rPr>
              <a:t>bottles</a:t>
            </a:r>
            <a:endParaRPr lang="de-CH" sz="3800" dirty="0">
              <a:latin typeface="Algerian" panose="04020705040A02060702" pitchFamily="82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394" y="1174069"/>
            <a:ext cx="1279176" cy="90196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1210" y="1174069"/>
            <a:ext cx="1274174" cy="902286"/>
          </a:xfrm>
          <a:prstGeom prst="rect">
            <a:avLst/>
          </a:prstGeom>
        </p:spPr>
      </p:pic>
      <p:pic>
        <p:nvPicPr>
          <p:cNvPr id="8" name="Grafik 7" descr="Ein Bild, das Tisch, Flasche, aus Holz, drinnen enthält.&#10;&#10;Automatisch generierte Beschreibung">
            <a:extLst>
              <a:ext uri="{FF2B5EF4-FFF2-40B4-BE49-F238E27FC236}">
                <a16:creationId xmlns:a16="http://schemas.microsoft.com/office/drawing/2014/main" xmlns="" id="{81846BB0-BB5B-4058-9897-B99D527280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272" y="3237344"/>
            <a:ext cx="4692073" cy="351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666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05375"/>
          </a:xfrm>
        </p:spPr>
        <p:txBody>
          <a:bodyPr/>
          <a:lstStyle/>
          <a:p>
            <a:r>
              <a:rPr lang="de-CH" dirty="0">
                <a:latin typeface="Algerian" panose="04020705040A02060702" pitchFamily="82" charset="0"/>
              </a:rPr>
              <a:t>SEVENTEEN DRAMS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2221649"/>
            <a:ext cx="9144000" cy="1655762"/>
          </a:xfrm>
        </p:spPr>
        <p:txBody>
          <a:bodyPr>
            <a:noAutofit/>
          </a:bodyPr>
          <a:lstStyle/>
          <a:p>
            <a:r>
              <a:rPr lang="de-CH" sz="3800" dirty="0" err="1">
                <a:latin typeface="Algerian" panose="04020705040A02060702" pitchFamily="82" charset="0"/>
              </a:rPr>
              <a:t>langatun</a:t>
            </a:r>
            <a:r>
              <a:rPr lang="de-CH" sz="3800" dirty="0">
                <a:latin typeface="Algerian" panose="04020705040A02060702" pitchFamily="82" charset="0"/>
              </a:rPr>
              <a:t> </a:t>
            </a:r>
            <a:r>
              <a:rPr lang="de-CH" sz="3800" dirty="0" err="1">
                <a:latin typeface="Algerian" panose="04020705040A02060702" pitchFamily="82" charset="0"/>
              </a:rPr>
              <a:t>Estd</a:t>
            </a:r>
            <a:r>
              <a:rPr lang="de-CH" sz="3800" dirty="0">
                <a:latin typeface="Algerian" panose="04020705040A02060702" pitchFamily="82" charset="0"/>
              </a:rPr>
              <a:t>. 1857        Aarwangen, </a:t>
            </a:r>
            <a:r>
              <a:rPr lang="de-CH" sz="3800" dirty="0" err="1">
                <a:latin typeface="Algerian" panose="04020705040A02060702" pitchFamily="82" charset="0"/>
              </a:rPr>
              <a:t>schweiz</a:t>
            </a:r>
            <a:endParaRPr lang="de-CH" sz="3800" dirty="0">
              <a:latin typeface="Algerian" panose="04020705040A02060702" pitchFamily="82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394" y="1174069"/>
            <a:ext cx="1279176" cy="90196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1210" y="1174069"/>
            <a:ext cx="1274174" cy="902286"/>
          </a:xfrm>
          <a:prstGeom prst="rect">
            <a:avLst/>
          </a:prstGeom>
        </p:spPr>
      </p:pic>
      <p:pic>
        <p:nvPicPr>
          <p:cNvPr id="8" name="Grafik 7" descr="Ein Bild, das draußen, Gras, Gebäude, Haus enthält.&#10;&#10;Automatisch generierte Beschreibung">
            <a:extLst>
              <a:ext uri="{FF2B5EF4-FFF2-40B4-BE49-F238E27FC236}">
                <a16:creationId xmlns:a16="http://schemas.microsoft.com/office/drawing/2014/main" xmlns="" id="{E5A2382F-EE19-43D6-920F-F6435870CA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6" y="3435147"/>
            <a:ext cx="4396510" cy="3291887"/>
          </a:xfrm>
          <a:prstGeom prst="rect">
            <a:avLst/>
          </a:prstGeom>
        </p:spPr>
      </p:pic>
      <p:pic>
        <p:nvPicPr>
          <p:cNvPr id="11" name="Grafik 10" descr="Ein Bild, das Flasche, Gebäude, draußen, Essen enthält.&#10;&#10;Automatisch generierte Beschreibung">
            <a:extLst>
              <a:ext uri="{FF2B5EF4-FFF2-40B4-BE49-F238E27FC236}">
                <a16:creationId xmlns:a16="http://schemas.microsoft.com/office/drawing/2014/main" xmlns="" id="{EE7D185C-D913-4832-88B0-8099D9F1A8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782" y="3877411"/>
            <a:ext cx="3032990" cy="2016938"/>
          </a:xfrm>
          <a:prstGeom prst="rect">
            <a:avLst/>
          </a:prstGeom>
        </p:spPr>
      </p:pic>
      <p:pic>
        <p:nvPicPr>
          <p:cNvPr id="13" name="Grafik 12" descr="Ein Bild, das drinnen, Gebäude, Tisch, sitzend enthält.&#10;&#10;Automatisch generierte Beschreibung">
            <a:extLst>
              <a:ext uri="{FF2B5EF4-FFF2-40B4-BE49-F238E27FC236}">
                <a16:creationId xmlns:a16="http://schemas.microsoft.com/office/drawing/2014/main" xmlns="" id="{8AF70A65-0E8D-40B7-9DFA-F2002BCBF6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919" y="3443310"/>
            <a:ext cx="4396510" cy="329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92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05375"/>
          </a:xfrm>
        </p:spPr>
        <p:txBody>
          <a:bodyPr/>
          <a:lstStyle/>
          <a:p>
            <a:r>
              <a:rPr lang="de-CH" dirty="0">
                <a:latin typeface="Algerian" panose="04020705040A02060702" pitchFamily="82" charset="0"/>
              </a:rPr>
              <a:t>SEVENTEEN DRAMS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58619" y="2179444"/>
            <a:ext cx="10972800" cy="1655762"/>
          </a:xfrm>
        </p:spPr>
        <p:txBody>
          <a:bodyPr>
            <a:noAutofit/>
          </a:bodyPr>
          <a:lstStyle/>
          <a:p>
            <a:r>
              <a:rPr lang="de-CH" sz="3800" dirty="0" err="1">
                <a:latin typeface="Algerian" panose="04020705040A02060702" pitchFamily="82" charset="0"/>
              </a:rPr>
              <a:t>Langatun</a:t>
            </a:r>
            <a:r>
              <a:rPr lang="de-CH" sz="3800" dirty="0">
                <a:latin typeface="Algerian" panose="04020705040A02060702" pitchFamily="82" charset="0"/>
              </a:rPr>
              <a:t> </a:t>
            </a:r>
            <a:r>
              <a:rPr lang="de-CH" sz="3800" dirty="0" err="1">
                <a:latin typeface="Algerian" panose="04020705040A02060702" pitchFamily="82" charset="0"/>
              </a:rPr>
              <a:t>winter</a:t>
            </a:r>
            <a:r>
              <a:rPr lang="de-CH" sz="3800" dirty="0">
                <a:latin typeface="Algerian" panose="04020705040A02060702" pitchFamily="82" charset="0"/>
              </a:rPr>
              <a:t> </a:t>
            </a:r>
            <a:r>
              <a:rPr lang="de-CH" sz="3800" dirty="0" err="1">
                <a:latin typeface="Algerian" panose="04020705040A02060702" pitchFamily="82" charset="0"/>
              </a:rPr>
              <a:t>wedding</a:t>
            </a:r>
            <a:r>
              <a:rPr lang="de-CH" sz="3800" dirty="0">
                <a:latin typeface="Algerian" panose="04020705040A02060702" pitchFamily="82" charset="0"/>
              </a:rPr>
              <a:t> 46%           </a:t>
            </a:r>
            <a:r>
              <a:rPr lang="de-CH" sz="3800" dirty="0" err="1">
                <a:latin typeface="Algerian" panose="04020705040A02060702" pitchFamily="82" charset="0"/>
              </a:rPr>
              <a:t>wedding</a:t>
            </a:r>
            <a:r>
              <a:rPr lang="de-CH" sz="3800" dirty="0">
                <a:latin typeface="Algerian" panose="04020705040A02060702" pitchFamily="82" charset="0"/>
              </a:rPr>
              <a:t> </a:t>
            </a:r>
            <a:r>
              <a:rPr lang="de-CH" sz="3800" dirty="0" err="1">
                <a:latin typeface="Algerian" panose="04020705040A02060702" pitchFamily="82" charset="0"/>
              </a:rPr>
              <a:t>between</a:t>
            </a:r>
            <a:r>
              <a:rPr lang="de-CH" sz="3800" dirty="0">
                <a:latin typeface="Algerian" panose="04020705040A02060702" pitchFamily="82" charset="0"/>
              </a:rPr>
              <a:t> «</a:t>
            </a:r>
            <a:r>
              <a:rPr lang="de-CH" sz="3800" dirty="0" err="1">
                <a:latin typeface="Algerian" panose="04020705040A02060702" pitchFamily="82" charset="0"/>
              </a:rPr>
              <a:t>old</a:t>
            </a:r>
            <a:r>
              <a:rPr lang="de-CH" sz="3800" dirty="0">
                <a:latin typeface="Algerian" panose="04020705040A02060702" pitchFamily="82" charset="0"/>
              </a:rPr>
              <a:t> </a:t>
            </a:r>
            <a:r>
              <a:rPr lang="de-CH" sz="3800" dirty="0" err="1">
                <a:latin typeface="Algerian" panose="04020705040A02060702" pitchFamily="82" charset="0"/>
              </a:rPr>
              <a:t>deer</a:t>
            </a:r>
            <a:r>
              <a:rPr lang="de-CH" sz="3800" dirty="0">
                <a:latin typeface="Algerian" panose="04020705040A02060702" pitchFamily="82" charset="0"/>
              </a:rPr>
              <a:t>» &amp; «</a:t>
            </a:r>
            <a:r>
              <a:rPr lang="de-CH" sz="3800" dirty="0" err="1">
                <a:latin typeface="Algerian" panose="04020705040A02060702" pitchFamily="82" charset="0"/>
              </a:rPr>
              <a:t>old</a:t>
            </a:r>
            <a:r>
              <a:rPr lang="de-CH" sz="3800" dirty="0">
                <a:latin typeface="Algerian" panose="04020705040A02060702" pitchFamily="82" charset="0"/>
              </a:rPr>
              <a:t> </a:t>
            </a:r>
            <a:r>
              <a:rPr lang="de-CH" sz="3800" dirty="0" err="1">
                <a:latin typeface="Algerian" panose="04020705040A02060702" pitchFamily="82" charset="0"/>
              </a:rPr>
              <a:t>bear</a:t>
            </a:r>
            <a:r>
              <a:rPr lang="de-CH" sz="3800" dirty="0">
                <a:latin typeface="Algerian" panose="04020705040A02060702" pitchFamily="82" charset="0"/>
              </a:rPr>
              <a:t>»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394" y="1174069"/>
            <a:ext cx="1279176" cy="90196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1210" y="1174069"/>
            <a:ext cx="1274174" cy="902286"/>
          </a:xfrm>
          <a:prstGeom prst="rect">
            <a:avLst/>
          </a:prstGeom>
        </p:spPr>
      </p:pic>
      <p:pic>
        <p:nvPicPr>
          <p:cNvPr id="8" name="Grafik 7" descr="Ein Bild, das Tisch, aus Holz, sitzend, Holz enthält.&#10;&#10;Automatisch generierte Beschreibung">
            <a:extLst>
              <a:ext uri="{FF2B5EF4-FFF2-40B4-BE49-F238E27FC236}">
                <a16:creationId xmlns:a16="http://schemas.microsoft.com/office/drawing/2014/main" xmlns="" id="{65F076AB-50E0-4907-AECC-228A5076A6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254" y="3260438"/>
            <a:ext cx="4747491" cy="356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025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05375"/>
          </a:xfrm>
        </p:spPr>
        <p:txBody>
          <a:bodyPr/>
          <a:lstStyle/>
          <a:p>
            <a:r>
              <a:rPr lang="de-CH" dirty="0">
                <a:latin typeface="Algerian" panose="04020705040A02060702" pitchFamily="82" charset="0"/>
              </a:rPr>
              <a:t>SEVENTEEN DRAMS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2221649"/>
            <a:ext cx="9144000" cy="1655762"/>
          </a:xfrm>
        </p:spPr>
        <p:txBody>
          <a:bodyPr>
            <a:noAutofit/>
          </a:bodyPr>
          <a:lstStyle/>
          <a:p>
            <a:r>
              <a:rPr lang="de-CH" sz="3800" dirty="0" err="1">
                <a:latin typeface="Algerian" panose="04020705040A02060702" pitchFamily="82" charset="0"/>
              </a:rPr>
              <a:t>glenfiddich</a:t>
            </a:r>
            <a:r>
              <a:rPr lang="de-CH" sz="3800" dirty="0">
                <a:latin typeface="Algerian" panose="04020705040A02060702" pitchFamily="82" charset="0"/>
              </a:rPr>
              <a:t> </a:t>
            </a:r>
            <a:r>
              <a:rPr lang="de-CH" sz="3800" dirty="0" err="1">
                <a:latin typeface="Algerian" panose="04020705040A02060702" pitchFamily="82" charset="0"/>
              </a:rPr>
              <a:t>Estd</a:t>
            </a:r>
            <a:r>
              <a:rPr lang="de-CH" sz="3800" dirty="0">
                <a:latin typeface="Algerian" panose="04020705040A02060702" pitchFamily="82" charset="0"/>
              </a:rPr>
              <a:t>. 1886/87     Speyside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394" y="1174069"/>
            <a:ext cx="1279176" cy="90196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1210" y="1174069"/>
            <a:ext cx="1274174" cy="902286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409" y="3549894"/>
            <a:ext cx="4117731" cy="3088298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054" y="3971322"/>
            <a:ext cx="3914380" cy="2055049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3" y="4112301"/>
            <a:ext cx="3712850" cy="187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479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05375"/>
          </a:xfrm>
        </p:spPr>
        <p:txBody>
          <a:bodyPr/>
          <a:lstStyle/>
          <a:p>
            <a:r>
              <a:rPr lang="de-CH" dirty="0">
                <a:latin typeface="Algerian" panose="04020705040A02060702" pitchFamily="82" charset="0"/>
              </a:rPr>
              <a:t>SEVENTEEN DRAMS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97424" y="2179444"/>
            <a:ext cx="10207960" cy="1655762"/>
          </a:xfrm>
        </p:spPr>
        <p:txBody>
          <a:bodyPr>
            <a:noAutofit/>
          </a:bodyPr>
          <a:lstStyle/>
          <a:p>
            <a:r>
              <a:rPr lang="de-CH" sz="3800" dirty="0" err="1">
                <a:latin typeface="Algerian" panose="04020705040A02060702" pitchFamily="82" charset="0"/>
              </a:rPr>
              <a:t>Glenfiddich</a:t>
            </a:r>
            <a:r>
              <a:rPr lang="de-CH" sz="3800" dirty="0">
                <a:latin typeface="Algerian" panose="04020705040A02060702" pitchFamily="82" charset="0"/>
              </a:rPr>
              <a:t> </a:t>
            </a:r>
            <a:r>
              <a:rPr lang="de-CH" sz="3800" dirty="0" err="1">
                <a:latin typeface="Algerian" panose="04020705040A02060702" pitchFamily="82" charset="0"/>
              </a:rPr>
              <a:t>snow</a:t>
            </a:r>
            <a:r>
              <a:rPr lang="de-CH" sz="3800" dirty="0">
                <a:latin typeface="Algerian" panose="04020705040A02060702" pitchFamily="82" charset="0"/>
              </a:rPr>
              <a:t> </a:t>
            </a:r>
            <a:r>
              <a:rPr lang="de-CH" sz="3800" dirty="0" err="1">
                <a:latin typeface="Algerian" panose="04020705040A02060702" pitchFamily="82" charset="0"/>
              </a:rPr>
              <a:t>phoenix</a:t>
            </a:r>
            <a:r>
              <a:rPr lang="de-CH" sz="3800" dirty="0">
                <a:latin typeface="Algerian" panose="04020705040A02060702" pitchFamily="82" charset="0"/>
              </a:rPr>
              <a:t>                Limited </a:t>
            </a:r>
            <a:r>
              <a:rPr lang="de-CH" sz="3800" dirty="0" err="1">
                <a:latin typeface="Algerian" panose="04020705040A02060702" pitchFamily="82" charset="0"/>
              </a:rPr>
              <a:t>edition</a:t>
            </a:r>
            <a:r>
              <a:rPr lang="de-CH" sz="3800" dirty="0">
                <a:latin typeface="Algerian" panose="04020705040A02060702" pitchFamily="82" charset="0"/>
              </a:rPr>
              <a:t> 1 </a:t>
            </a:r>
            <a:r>
              <a:rPr lang="de-CH" sz="3800" dirty="0" err="1">
                <a:latin typeface="Algerian" panose="04020705040A02060702" pitchFamily="82" charset="0"/>
              </a:rPr>
              <a:t>of</a:t>
            </a:r>
            <a:r>
              <a:rPr lang="de-CH" sz="3800" dirty="0">
                <a:latin typeface="Algerian" panose="04020705040A02060702" pitchFamily="82" charset="0"/>
              </a:rPr>
              <a:t> 12’000 </a:t>
            </a:r>
            <a:r>
              <a:rPr lang="de-CH" sz="3800" dirty="0" err="1">
                <a:latin typeface="Algerian" panose="04020705040A02060702" pitchFamily="82" charset="0"/>
              </a:rPr>
              <a:t>Bottles</a:t>
            </a:r>
            <a:r>
              <a:rPr lang="de-CH" sz="3800" dirty="0">
                <a:latin typeface="Algerian" panose="04020705040A02060702" pitchFamily="82" charset="0"/>
              </a:rPr>
              <a:t> 47.6%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394" y="1174069"/>
            <a:ext cx="1279176" cy="90196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1210" y="1174069"/>
            <a:ext cx="1274174" cy="90228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282" y="3215303"/>
            <a:ext cx="4774272" cy="358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890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05375"/>
          </a:xfrm>
        </p:spPr>
        <p:txBody>
          <a:bodyPr/>
          <a:lstStyle/>
          <a:p>
            <a:r>
              <a:rPr lang="de-CH" dirty="0">
                <a:latin typeface="Algerian" panose="04020705040A02060702" pitchFamily="82" charset="0"/>
              </a:rPr>
              <a:t>SEVENTEEN DRAMS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2221649"/>
            <a:ext cx="9144000" cy="1655762"/>
          </a:xfrm>
        </p:spPr>
        <p:txBody>
          <a:bodyPr>
            <a:noAutofit/>
          </a:bodyPr>
          <a:lstStyle/>
          <a:p>
            <a:r>
              <a:rPr lang="de-CH" sz="3800" dirty="0" err="1">
                <a:latin typeface="Algerian" panose="04020705040A02060702" pitchFamily="82" charset="0"/>
              </a:rPr>
              <a:t>samaroli</a:t>
            </a:r>
            <a:r>
              <a:rPr lang="de-CH" sz="3800" dirty="0">
                <a:latin typeface="Algerian" panose="04020705040A02060702" pitchFamily="82" charset="0"/>
              </a:rPr>
              <a:t> </a:t>
            </a:r>
            <a:r>
              <a:rPr lang="de-CH" sz="3800" dirty="0" err="1">
                <a:latin typeface="Algerian" panose="04020705040A02060702" pitchFamily="82" charset="0"/>
              </a:rPr>
              <a:t>Estd</a:t>
            </a:r>
            <a:r>
              <a:rPr lang="de-CH" sz="3800" dirty="0">
                <a:latin typeface="Algerian" panose="04020705040A02060702" pitchFamily="82" charset="0"/>
              </a:rPr>
              <a:t>. 1968                        Rom, </a:t>
            </a:r>
            <a:r>
              <a:rPr lang="de-CH" sz="3800" dirty="0" err="1">
                <a:latin typeface="Algerian" panose="04020705040A02060702" pitchFamily="82" charset="0"/>
              </a:rPr>
              <a:t>italy</a:t>
            </a:r>
            <a:endParaRPr lang="de-CH" sz="3800" dirty="0">
              <a:latin typeface="Algerian" panose="04020705040A02060702" pitchFamily="82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394" y="1174069"/>
            <a:ext cx="1279176" cy="90196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1210" y="1174069"/>
            <a:ext cx="1274174" cy="90228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090" y="3518003"/>
            <a:ext cx="4555590" cy="2997099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778745"/>
            <a:ext cx="2993048" cy="224673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839" y="4450449"/>
            <a:ext cx="3292715" cy="2361638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217" y="2273032"/>
            <a:ext cx="2681337" cy="2083506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81" y="5095063"/>
            <a:ext cx="2207602" cy="171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493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05375"/>
          </a:xfrm>
        </p:spPr>
        <p:txBody>
          <a:bodyPr/>
          <a:lstStyle/>
          <a:p>
            <a:r>
              <a:rPr lang="de-CH" dirty="0">
                <a:latin typeface="Algerian" panose="04020705040A02060702" pitchFamily="82" charset="0"/>
              </a:rPr>
              <a:t>SEVENTEEN DRAMS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2221649"/>
            <a:ext cx="9144000" cy="1655762"/>
          </a:xfrm>
        </p:spPr>
        <p:txBody>
          <a:bodyPr>
            <a:noAutofit/>
          </a:bodyPr>
          <a:lstStyle/>
          <a:p>
            <a:r>
              <a:rPr lang="de-CH" sz="3800" dirty="0" err="1">
                <a:latin typeface="Algerian" panose="04020705040A02060702" pitchFamily="82" charset="0"/>
              </a:rPr>
              <a:t>braeval</a:t>
            </a:r>
            <a:r>
              <a:rPr lang="de-CH" sz="3800" dirty="0">
                <a:latin typeface="Algerian" panose="04020705040A02060702" pitchFamily="82" charset="0"/>
              </a:rPr>
              <a:t> </a:t>
            </a:r>
            <a:r>
              <a:rPr lang="de-CH" sz="3800" dirty="0" err="1">
                <a:latin typeface="Algerian" panose="04020705040A02060702" pitchFamily="82" charset="0"/>
              </a:rPr>
              <a:t>Estd</a:t>
            </a:r>
            <a:r>
              <a:rPr lang="de-CH" sz="3800" dirty="0">
                <a:latin typeface="Algerian" panose="04020705040A02060702" pitchFamily="82" charset="0"/>
              </a:rPr>
              <a:t>. 1973                 Speyside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394" y="1174069"/>
            <a:ext cx="1279176" cy="90196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1210" y="1174069"/>
            <a:ext cx="1274174" cy="902286"/>
          </a:xfrm>
          <a:prstGeom prst="rect">
            <a:avLst/>
          </a:prstGeom>
        </p:spPr>
      </p:pic>
      <p:pic>
        <p:nvPicPr>
          <p:cNvPr id="7" name="Grafik 6" descr="Ein Bild, das Gebäude, draußen, Gras, Haus enthält.&#10;&#10;Automatisch generierte Beschreibung">
            <a:extLst>
              <a:ext uri="{FF2B5EF4-FFF2-40B4-BE49-F238E27FC236}">
                <a16:creationId xmlns:a16="http://schemas.microsoft.com/office/drawing/2014/main" xmlns="" id="{A3575EC1-3DCC-47EB-A586-90D683CF2E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199" y="3352800"/>
            <a:ext cx="4943258" cy="3240151"/>
          </a:xfrm>
          <a:prstGeom prst="rect">
            <a:avLst/>
          </a:prstGeom>
        </p:spPr>
      </p:pic>
      <p:pic>
        <p:nvPicPr>
          <p:cNvPr id="9" name="Grafik 8" descr="Ein Bild, das Gras, draußen, Feld, Berg enthält.&#10;&#10;Automatisch generierte Beschreibung">
            <a:extLst>
              <a:ext uri="{FF2B5EF4-FFF2-40B4-BE49-F238E27FC236}">
                <a16:creationId xmlns:a16="http://schemas.microsoft.com/office/drawing/2014/main" xmlns="" id="{B2FE7EE1-1674-4CB4-97F2-365AB4FE24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" y="3835225"/>
            <a:ext cx="3608266" cy="1883064"/>
          </a:xfrm>
          <a:prstGeom prst="rect">
            <a:avLst/>
          </a:prstGeom>
        </p:spPr>
      </p:pic>
      <p:pic>
        <p:nvPicPr>
          <p:cNvPr id="13" name="Grafik 12" descr="Ein Bild, das Gras, draußen, Feld, Berg enthält.&#10;&#10;Automatisch generierte Beschreibung">
            <a:extLst>
              <a:ext uri="{FF2B5EF4-FFF2-40B4-BE49-F238E27FC236}">
                <a16:creationId xmlns:a16="http://schemas.microsoft.com/office/drawing/2014/main" xmlns="" id="{7C119419-CF2E-462C-959A-667C6B0FE2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518" y="3805070"/>
            <a:ext cx="3396584" cy="187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324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05375"/>
          </a:xfrm>
        </p:spPr>
        <p:txBody>
          <a:bodyPr/>
          <a:lstStyle/>
          <a:p>
            <a:r>
              <a:rPr lang="de-CH" dirty="0">
                <a:latin typeface="Algerian" panose="04020705040A02060702" pitchFamily="82" charset="0"/>
              </a:rPr>
              <a:t>SEVENTEEN DRAMS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83578" y="2179444"/>
            <a:ext cx="11570676" cy="1655762"/>
          </a:xfrm>
        </p:spPr>
        <p:txBody>
          <a:bodyPr>
            <a:noAutofit/>
          </a:bodyPr>
          <a:lstStyle/>
          <a:p>
            <a:r>
              <a:rPr lang="de-CH" sz="3800" dirty="0" err="1">
                <a:latin typeface="Algerian" panose="04020705040A02060702" pitchFamily="82" charset="0"/>
              </a:rPr>
              <a:t>Samaroli</a:t>
            </a:r>
            <a:r>
              <a:rPr lang="de-CH" sz="3800" dirty="0">
                <a:latin typeface="Algerian" panose="04020705040A02060702" pitchFamily="82" charset="0"/>
              </a:rPr>
              <a:t> </a:t>
            </a:r>
            <a:r>
              <a:rPr lang="de-CH" sz="3800" dirty="0" err="1">
                <a:latin typeface="Algerian" panose="04020705040A02060702" pitchFamily="82" charset="0"/>
              </a:rPr>
              <a:t>braeval</a:t>
            </a:r>
            <a:r>
              <a:rPr lang="de-CH" sz="3800" dirty="0">
                <a:latin typeface="Algerian" panose="04020705040A02060702" pitchFamily="82" charset="0"/>
              </a:rPr>
              <a:t> 21yo 1994/2015              </a:t>
            </a:r>
            <a:r>
              <a:rPr lang="de-CH" sz="3800" dirty="0" err="1">
                <a:latin typeface="Algerian" panose="04020705040A02060702" pitchFamily="82" charset="0"/>
              </a:rPr>
              <a:t>cask</a:t>
            </a:r>
            <a:r>
              <a:rPr lang="de-CH" sz="3800" dirty="0">
                <a:latin typeface="Algerian" panose="04020705040A02060702" pitchFamily="82" charset="0"/>
              </a:rPr>
              <a:t> </a:t>
            </a:r>
            <a:r>
              <a:rPr lang="de-CH" sz="3800" dirty="0" err="1">
                <a:latin typeface="Algerian" panose="04020705040A02060702" pitchFamily="82" charset="0"/>
              </a:rPr>
              <a:t>no</a:t>
            </a:r>
            <a:r>
              <a:rPr lang="de-CH" sz="3800" dirty="0">
                <a:latin typeface="Algerian" panose="04020705040A02060702" pitchFamily="82" charset="0"/>
              </a:rPr>
              <a:t>. 165654 1 </a:t>
            </a:r>
            <a:r>
              <a:rPr lang="de-CH" sz="3800" dirty="0" err="1">
                <a:latin typeface="Algerian" panose="04020705040A02060702" pitchFamily="82" charset="0"/>
              </a:rPr>
              <a:t>of</a:t>
            </a:r>
            <a:r>
              <a:rPr lang="de-CH" sz="3800" dirty="0">
                <a:latin typeface="Algerian" panose="04020705040A02060702" pitchFamily="82" charset="0"/>
              </a:rPr>
              <a:t> 240 </a:t>
            </a:r>
            <a:r>
              <a:rPr lang="de-CH" sz="3800" dirty="0" err="1">
                <a:latin typeface="Algerian" panose="04020705040A02060702" pitchFamily="82" charset="0"/>
              </a:rPr>
              <a:t>bottles</a:t>
            </a:r>
            <a:r>
              <a:rPr lang="de-CH" sz="3800" dirty="0">
                <a:latin typeface="Algerian" panose="04020705040A02060702" pitchFamily="82" charset="0"/>
              </a:rPr>
              <a:t> 45%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394" y="1174069"/>
            <a:ext cx="1279176" cy="90196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1210" y="1174069"/>
            <a:ext cx="1274174" cy="902286"/>
          </a:xfrm>
          <a:prstGeom prst="rect">
            <a:avLst/>
          </a:prstGeom>
        </p:spPr>
      </p:pic>
      <p:pic>
        <p:nvPicPr>
          <p:cNvPr id="8" name="Grafik 7" descr="Ein Bild, das Flasche, Tisch, aus Holz, drinnen enthält.&#10;&#10;Automatisch generierte Beschreibung">
            <a:extLst>
              <a:ext uri="{FF2B5EF4-FFF2-40B4-BE49-F238E27FC236}">
                <a16:creationId xmlns:a16="http://schemas.microsoft.com/office/drawing/2014/main" xmlns="" id="{8F2ACB69-9A4B-40D9-816D-8FEDD8760E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375" y="3209339"/>
            <a:ext cx="4838140" cy="362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1571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05375"/>
          </a:xfrm>
        </p:spPr>
        <p:txBody>
          <a:bodyPr/>
          <a:lstStyle/>
          <a:p>
            <a:r>
              <a:rPr lang="de-CH" dirty="0">
                <a:latin typeface="Algerian" panose="04020705040A02060702" pitchFamily="82" charset="0"/>
              </a:rPr>
              <a:t>SEVENTEEN DRAMS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2221649"/>
            <a:ext cx="9144000" cy="1655762"/>
          </a:xfrm>
        </p:spPr>
        <p:txBody>
          <a:bodyPr>
            <a:noAutofit/>
          </a:bodyPr>
          <a:lstStyle/>
          <a:p>
            <a:r>
              <a:rPr lang="de-CH" sz="3800" dirty="0" err="1">
                <a:latin typeface="Algerian" panose="04020705040A02060702" pitchFamily="82" charset="0"/>
              </a:rPr>
              <a:t>Dalwhinnie</a:t>
            </a:r>
            <a:r>
              <a:rPr lang="de-CH" sz="3800" dirty="0">
                <a:latin typeface="Algerian" panose="04020705040A02060702" pitchFamily="82" charset="0"/>
              </a:rPr>
              <a:t> </a:t>
            </a:r>
            <a:r>
              <a:rPr lang="de-CH" sz="3800" dirty="0" err="1">
                <a:latin typeface="Algerian" panose="04020705040A02060702" pitchFamily="82" charset="0"/>
              </a:rPr>
              <a:t>Estd</a:t>
            </a:r>
            <a:r>
              <a:rPr lang="de-CH" sz="3800" dirty="0">
                <a:latin typeface="Algerian" panose="04020705040A02060702" pitchFamily="82" charset="0"/>
              </a:rPr>
              <a:t>. 1897         </a:t>
            </a:r>
            <a:r>
              <a:rPr lang="de-CH" sz="3800" dirty="0" err="1">
                <a:latin typeface="Algerian" panose="04020705040A02060702" pitchFamily="82" charset="0"/>
              </a:rPr>
              <a:t>highlands</a:t>
            </a:r>
            <a:endParaRPr lang="de-CH" sz="3800" dirty="0">
              <a:latin typeface="Algerian" panose="04020705040A02060702" pitchFamily="82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394" y="1174069"/>
            <a:ext cx="1279176" cy="90196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1210" y="1174069"/>
            <a:ext cx="1274174" cy="902286"/>
          </a:xfrm>
          <a:prstGeom prst="rect">
            <a:avLst/>
          </a:prstGeom>
        </p:spPr>
      </p:pic>
      <p:pic>
        <p:nvPicPr>
          <p:cNvPr id="9" name="Grafik 8" descr="Ein Bild, das Berg, draußen, Schnee, Gebäude enthält.&#10;&#10;Automatisch generierte Beschreibung">
            <a:extLst>
              <a:ext uri="{FF2B5EF4-FFF2-40B4-BE49-F238E27FC236}">
                <a16:creationId xmlns:a16="http://schemas.microsoft.com/office/drawing/2014/main" xmlns="" id="{F9B62ADF-0596-4F6B-A0C4-1C9A6B8744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928" y="3330557"/>
            <a:ext cx="4082472" cy="2928076"/>
          </a:xfrm>
          <a:prstGeom prst="rect">
            <a:avLst/>
          </a:prstGeom>
        </p:spPr>
      </p:pic>
      <p:pic>
        <p:nvPicPr>
          <p:cNvPr id="11" name="Grafik 10" descr="Ein Bild, das draußen, LKW, sitzend, geparkt enthält.&#10;&#10;Automatisch generierte Beschreibung">
            <a:extLst>
              <a:ext uri="{FF2B5EF4-FFF2-40B4-BE49-F238E27FC236}">
                <a16:creationId xmlns:a16="http://schemas.microsoft.com/office/drawing/2014/main" xmlns="" id="{32926AFE-C7C5-4BB4-A5E1-0F6C41C092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3" y="3287215"/>
            <a:ext cx="3899341" cy="292523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xmlns="" id="{57A6BE83-CE9C-4532-A9E3-3186A75111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1132" y="3849703"/>
            <a:ext cx="3899228" cy="185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0918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171</Words>
  <Application>Microsoft Macintosh PowerPoint</Application>
  <PresentationFormat>Breitbild</PresentationFormat>
  <Paragraphs>33</Paragraphs>
  <Slides>16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1" baseType="lpstr">
      <vt:lpstr>Algerian</vt:lpstr>
      <vt:lpstr>Arial</vt:lpstr>
      <vt:lpstr>Calibri</vt:lpstr>
      <vt:lpstr>Calibri Light</vt:lpstr>
      <vt:lpstr>Office</vt:lpstr>
      <vt:lpstr>SEVENTEEN DRAMS</vt:lpstr>
      <vt:lpstr>SEVENTEEN DRAMS</vt:lpstr>
      <vt:lpstr>SEVENTEEN DRAMS</vt:lpstr>
      <vt:lpstr>SEVENTEEN DRAMS</vt:lpstr>
      <vt:lpstr>SEVENTEEN DRAMS</vt:lpstr>
      <vt:lpstr>SEVENTEEN DRAMS</vt:lpstr>
      <vt:lpstr>SEVENTEEN DRAMS</vt:lpstr>
      <vt:lpstr>SEVENTEEN DRAMS</vt:lpstr>
      <vt:lpstr>SEVENTEEN DRAMS</vt:lpstr>
      <vt:lpstr>SEVENTEEN DRAMS</vt:lpstr>
      <vt:lpstr>SEVENTEEN DRAMS</vt:lpstr>
      <vt:lpstr>SEVENTEEN DRAMS</vt:lpstr>
      <vt:lpstr>SEVENTEEN DRAMS</vt:lpstr>
      <vt:lpstr>SEVENTEEN DRAMS</vt:lpstr>
      <vt:lpstr>SEVENTEEN DRAMS</vt:lpstr>
      <vt:lpstr>SEVENTEEN DRAMS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SEVENTEEN DRAMS</dc:title>
  <dc:creator>Martin Hermann</dc:creator>
  <cp:lastModifiedBy>Microsoft Office-Anwender</cp:lastModifiedBy>
  <cp:revision>40</cp:revision>
  <dcterms:created xsi:type="dcterms:W3CDTF">2020-05-04T10:56:37Z</dcterms:created>
  <dcterms:modified xsi:type="dcterms:W3CDTF">2021-01-30T16:23:46Z</dcterms:modified>
</cp:coreProperties>
</file>